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9906000" cy="6858000" type="A4"/>
  <p:notesSz cx="6858000" cy="9926638"/>
  <p:defaultTextStyle>
    <a:defPPr>
      <a:defRPr lang="fr-FR"/>
    </a:defPPr>
    <a:lvl1pPr marL="0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1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1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12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84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54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25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96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66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5F7D9"/>
    <a:srgbClr val="FF0000"/>
    <a:srgbClr val="66FF33"/>
    <a:srgbClr val="FFFF66"/>
    <a:srgbClr val="F47AD4"/>
    <a:srgbClr val="FB73E8"/>
    <a:srgbClr val="FFFFCC"/>
    <a:srgbClr val="FF66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06799F8-075E-4A3A-A7F6-7FBC6576F1A4}" styleName="Style à thème 2 - Accentuation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B344D84-9AFB-497E-A393-DC336BA19D2E}" styleName="Style moyen 3 - Accentuation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03447BB-5D67-496B-8E87-E561075AD55C}" styleName="Style foncé 1 - Accentuation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595" autoAdjust="0"/>
  </p:normalViewPr>
  <p:slideViewPr>
    <p:cSldViewPr>
      <p:cViewPr>
        <p:scale>
          <a:sx n="100" d="100"/>
          <a:sy n="100" d="100"/>
        </p:scale>
        <p:origin x="-276" y="-15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8"/>
            <a:ext cx="2971208" cy="496412"/>
          </a:xfrm>
          <a:prstGeom prst="rect">
            <a:avLst/>
          </a:prstGeom>
        </p:spPr>
        <p:txBody>
          <a:bodyPr vert="horz" lIns="91768" tIns="45884" rIns="91768" bIns="45884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5180" y="8"/>
            <a:ext cx="2971208" cy="496412"/>
          </a:xfrm>
          <a:prstGeom prst="rect">
            <a:avLst/>
          </a:prstGeom>
        </p:spPr>
        <p:txBody>
          <a:bodyPr vert="horz" lIns="91768" tIns="45884" rIns="91768" bIns="45884" rtlCol="0"/>
          <a:lstStyle>
            <a:lvl1pPr algn="r">
              <a:defRPr sz="1200"/>
            </a:lvl1pPr>
          </a:lstStyle>
          <a:p>
            <a:fld id="{D13B1F5A-8198-4538-9DFB-6EDC9985C2B4}" type="datetimeFigureOut">
              <a:rPr lang="fr-FR" smtClean="0"/>
              <a:t>15/11/2017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2" y="9428630"/>
            <a:ext cx="2971208" cy="496411"/>
          </a:xfrm>
          <a:prstGeom prst="rect">
            <a:avLst/>
          </a:prstGeom>
        </p:spPr>
        <p:txBody>
          <a:bodyPr vert="horz" lIns="91768" tIns="45884" rIns="91768" bIns="45884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5180" y="9428630"/>
            <a:ext cx="2971208" cy="496411"/>
          </a:xfrm>
          <a:prstGeom prst="rect">
            <a:avLst/>
          </a:prstGeom>
        </p:spPr>
        <p:txBody>
          <a:bodyPr vert="horz" lIns="91768" tIns="45884" rIns="91768" bIns="45884" rtlCol="0" anchor="b"/>
          <a:lstStyle>
            <a:lvl1pPr algn="r">
              <a:defRPr sz="1200"/>
            </a:lvl1pPr>
          </a:lstStyle>
          <a:p>
            <a:fld id="{25F31785-59A1-48A4-AA34-DB942ED3725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06866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8"/>
            <a:ext cx="2971208" cy="496412"/>
          </a:xfrm>
          <a:prstGeom prst="rect">
            <a:avLst/>
          </a:prstGeom>
        </p:spPr>
        <p:txBody>
          <a:bodyPr vert="horz" lIns="91768" tIns="45884" rIns="91768" bIns="45884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5180" y="8"/>
            <a:ext cx="2971208" cy="496412"/>
          </a:xfrm>
          <a:prstGeom prst="rect">
            <a:avLst/>
          </a:prstGeom>
        </p:spPr>
        <p:txBody>
          <a:bodyPr vert="horz" lIns="91768" tIns="45884" rIns="91768" bIns="45884" rtlCol="0"/>
          <a:lstStyle>
            <a:lvl1pPr algn="r">
              <a:defRPr sz="1200"/>
            </a:lvl1pPr>
          </a:lstStyle>
          <a:p>
            <a:fld id="{FE3609A1-BB85-4E31-9329-B6E77D1EF0A5}" type="datetimeFigureOut">
              <a:rPr lang="fr-FR" smtClean="0"/>
              <a:t>15/11/2017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39775" y="744538"/>
            <a:ext cx="537845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68" tIns="45884" rIns="91768" bIns="45884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6295" y="4715134"/>
            <a:ext cx="5485432" cy="4467706"/>
          </a:xfrm>
          <a:prstGeom prst="rect">
            <a:avLst/>
          </a:prstGeom>
        </p:spPr>
        <p:txBody>
          <a:bodyPr vert="horz" lIns="91768" tIns="45884" rIns="91768" bIns="45884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" y="9428630"/>
            <a:ext cx="2971208" cy="496411"/>
          </a:xfrm>
          <a:prstGeom prst="rect">
            <a:avLst/>
          </a:prstGeom>
        </p:spPr>
        <p:txBody>
          <a:bodyPr vert="horz" lIns="91768" tIns="45884" rIns="91768" bIns="45884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5180" y="9428630"/>
            <a:ext cx="2971208" cy="496411"/>
          </a:xfrm>
          <a:prstGeom prst="rect">
            <a:avLst/>
          </a:prstGeom>
        </p:spPr>
        <p:txBody>
          <a:bodyPr vert="horz" lIns="91768" tIns="45884" rIns="91768" bIns="45884" rtlCol="0" anchor="b"/>
          <a:lstStyle>
            <a:lvl1pPr algn="r">
              <a:defRPr sz="1200"/>
            </a:lvl1pPr>
          </a:lstStyle>
          <a:p>
            <a:fld id="{D505F13F-15EB-459C-8B15-D72B3C3BA01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1973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1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1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12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84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54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25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96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66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39775" y="744538"/>
            <a:ext cx="5378450" cy="37242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5F13F-15EB-459C-8B15-D72B3C3BA01D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387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39775" y="744538"/>
            <a:ext cx="5378450" cy="37242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5F13F-15EB-459C-8B15-D72B3C3BA01D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387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F6C56-B852-427E-8B7A-CBE2489861E4}" type="datetimeFigureOut">
              <a:rPr lang="fr-FR" smtClean="0"/>
              <a:t>15/11/2017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595D2-4195-43B7-8A0A-CABB8E45974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5767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F6C56-B852-427E-8B7A-CBE2489861E4}" type="datetimeFigureOut">
              <a:rPr lang="fr-FR" smtClean="0"/>
              <a:t>15/11/2017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595D2-4195-43B7-8A0A-CABB8E45974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48145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4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2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F6C56-B852-427E-8B7A-CBE2489861E4}" type="datetimeFigureOut">
              <a:rPr lang="fr-FR" smtClean="0"/>
              <a:t>15/11/2017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595D2-4195-43B7-8A0A-CABB8E45974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9998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300" y="1600202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35550" y="1600202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F6C56-B852-427E-8B7A-CBE2489861E4}" type="datetimeFigureOut">
              <a:rPr lang="fr-FR" smtClean="0"/>
              <a:t>15/11/2017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595D2-4195-43B7-8A0A-CABB8E45974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32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1" indent="0">
              <a:buNone/>
              <a:defRPr sz="2000" b="1"/>
            </a:lvl2pPr>
            <a:lvl3pPr marL="914341" indent="0">
              <a:buNone/>
              <a:defRPr sz="1800" b="1"/>
            </a:lvl3pPr>
            <a:lvl4pPr marL="1371512" indent="0">
              <a:buNone/>
              <a:defRPr sz="1600" b="1"/>
            </a:lvl4pPr>
            <a:lvl5pPr marL="1828684" indent="0">
              <a:buNone/>
              <a:defRPr sz="1600" b="1"/>
            </a:lvl5pPr>
            <a:lvl6pPr marL="2285854" indent="0">
              <a:buNone/>
              <a:defRPr sz="1600" b="1"/>
            </a:lvl6pPr>
            <a:lvl7pPr marL="2743025" indent="0">
              <a:buNone/>
              <a:defRPr sz="1600" b="1"/>
            </a:lvl7pPr>
            <a:lvl8pPr marL="3200196" indent="0">
              <a:buNone/>
              <a:defRPr sz="1600" b="1"/>
            </a:lvl8pPr>
            <a:lvl9pPr marL="3657366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6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1" indent="0">
              <a:buNone/>
              <a:defRPr sz="2000" b="1"/>
            </a:lvl2pPr>
            <a:lvl3pPr marL="914341" indent="0">
              <a:buNone/>
              <a:defRPr sz="1800" b="1"/>
            </a:lvl3pPr>
            <a:lvl4pPr marL="1371512" indent="0">
              <a:buNone/>
              <a:defRPr sz="1600" b="1"/>
            </a:lvl4pPr>
            <a:lvl5pPr marL="1828684" indent="0">
              <a:buNone/>
              <a:defRPr sz="1600" b="1"/>
            </a:lvl5pPr>
            <a:lvl6pPr marL="2285854" indent="0">
              <a:buNone/>
              <a:defRPr sz="1600" b="1"/>
            </a:lvl6pPr>
            <a:lvl7pPr marL="2743025" indent="0">
              <a:buNone/>
              <a:defRPr sz="1600" b="1"/>
            </a:lvl7pPr>
            <a:lvl8pPr marL="3200196" indent="0">
              <a:buNone/>
              <a:defRPr sz="1600" b="1"/>
            </a:lvl8pPr>
            <a:lvl9pPr marL="3657366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111" y="2174876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F6C56-B852-427E-8B7A-CBE2489861E4}" type="datetimeFigureOut">
              <a:rPr lang="fr-FR" smtClean="0"/>
              <a:t>15/11/2017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595D2-4195-43B7-8A0A-CABB8E45974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3011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F6C56-B852-427E-8B7A-CBE2489861E4}" type="datetimeFigureOut">
              <a:rPr lang="fr-FR" smtClean="0"/>
              <a:t>15/11/2017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595D2-4195-43B7-8A0A-CABB8E45974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8660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F6C56-B852-427E-8B7A-CBE2489861E4}" type="datetimeFigureOut">
              <a:rPr lang="fr-FR" smtClean="0"/>
              <a:t>15/11/2017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595D2-4195-43B7-8A0A-CABB8E45974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7027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1" indent="0">
              <a:buNone/>
              <a:defRPr sz="1200"/>
            </a:lvl2pPr>
            <a:lvl3pPr marL="914341" indent="0">
              <a:buNone/>
              <a:defRPr sz="1000"/>
            </a:lvl3pPr>
            <a:lvl4pPr marL="1371512" indent="0">
              <a:buNone/>
              <a:defRPr sz="900"/>
            </a:lvl4pPr>
            <a:lvl5pPr marL="1828684" indent="0">
              <a:buNone/>
              <a:defRPr sz="900"/>
            </a:lvl5pPr>
            <a:lvl6pPr marL="2285854" indent="0">
              <a:buNone/>
              <a:defRPr sz="900"/>
            </a:lvl6pPr>
            <a:lvl7pPr marL="2743025" indent="0">
              <a:buNone/>
              <a:defRPr sz="900"/>
            </a:lvl7pPr>
            <a:lvl8pPr marL="3200196" indent="0">
              <a:buNone/>
              <a:defRPr sz="900"/>
            </a:lvl8pPr>
            <a:lvl9pPr marL="3657366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F6C56-B852-427E-8B7A-CBE2489861E4}" type="datetimeFigureOut">
              <a:rPr lang="fr-FR" smtClean="0"/>
              <a:t>15/11/2017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595D2-4195-43B7-8A0A-CABB8E45974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2104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1" indent="0">
              <a:buNone/>
              <a:defRPr sz="2800"/>
            </a:lvl2pPr>
            <a:lvl3pPr marL="914341" indent="0">
              <a:buNone/>
              <a:defRPr sz="2400"/>
            </a:lvl3pPr>
            <a:lvl4pPr marL="1371512" indent="0">
              <a:buNone/>
              <a:defRPr sz="2000"/>
            </a:lvl4pPr>
            <a:lvl5pPr marL="1828684" indent="0">
              <a:buNone/>
              <a:defRPr sz="2000"/>
            </a:lvl5pPr>
            <a:lvl6pPr marL="2285854" indent="0">
              <a:buNone/>
              <a:defRPr sz="2000"/>
            </a:lvl6pPr>
            <a:lvl7pPr marL="2743025" indent="0">
              <a:buNone/>
              <a:defRPr sz="2000"/>
            </a:lvl7pPr>
            <a:lvl8pPr marL="3200196" indent="0">
              <a:buNone/>
              <a:defRPr sz="2000"/>
            </a:lvl8pPr>
            <a:lvl9pPr marL="3657366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1" indent="0">
              <a:buNone/>
              <a:defRPr sz="1200"/>
            </a:lvl2pPr>
            <a:lvl3pPr marL="914341" indent="0">
              <a:buNone/>
              <a:defRPr sz="1000"/>
            </a:lvl3pPr>
            <a:lvl4pPr marL="1371512" indent="0">
              <a:buNone/>
              <a:defRPr sz="900"/>
            </a:lvl4pPr>
            <a:lvl5pPr marL="1828684" indent="0">
              <a:buNone/>
              <a:defRPr sz="900"/>
            </a:lvl5pPr>
            <a:lvl6pPr marL="2285854" indent="0">
              <a:buNone/>
              <a:defRPr sz="900"/>
            </a:lvl6pPr>
            <a:lvl7pPr marL="2743025" indent="0">
              <a:buNone/>
              <a:defRPr sz="900"/>
            </a:lvl7pPr>
            <a:lvl8pPr marL="3200196" indent="0">
              <a:buNone/>
              <a:defRPr sz="900"/>
            </a:lvl8pPr>
            <a:lvl9pPr marL="3657366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F6C56-B852-427E-8B7A-CBE2489861E4}" type="datetimeFigureOut">
              <a:rPr lang="fr-FR" smtClean="0"/>
              <a:t>15/11/2017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595D2-4195-43B7-8A0A-CABB8E45974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5275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F6C56-B852-427E-8B7A-CBE2489861E4}" type="datetimeFigureOut">
              <a:rPr lang="fr-FR" smtClean="0"/>
              <a:t>15/11/2017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595D2-4195-43B7-8A0A-CABB8E45974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5763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F6C56-B852-427E-8B7A-CBE2489861E4}" type="datetimeFigureOut">
              <a:rPr lang="fr-FR" smtClean="0"/>
              <a:t>15/11/2017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595D2-4195-43B7-8A0A-CABB8E45974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1946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 vert="horz" lIns="91434" tIns="45717" rIns="91434" bIns="45717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1" y="1600202"/>
            <a:ext cx="8915400" cy="4525963"/>
          </a:xfrm>
          <a:prstGeom prst="rect">
            <a:avLst/>
          </a:prstGeom>
        </p:spPr>
        <p:txBody>
          <a:bodyPr vert="horz" lIns="91434" tIns="45717" rIns="91434" bIns="45717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F6C56-B852-427E-8B7A-CBE2489861E4}" type="datetimeFigureOut">
              <a:rPr lang="fr-FR" smtClean="0"/>
              <a:t>15/11/2017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595D2-4195-43B7-8A0A-CABB8E45974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9057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4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8" indent="-342878" algn="l" defTabSz="91434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02" indent="-285732" algn="l" defTabSz="914341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7" indent="-228586" algn="l" defTabSz="91434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98" indent="-228586" algn="l" defTabSz="914341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68" indent="-228586" algn="l" defTabSz="914341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39" indent="-228586" algn="l" defTabSz="9143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1" indent="-228586" algn="l" defTabSz="9143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1" indent="-228586" algn="l" defTabSz="9143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2" indent="-228586" algn="l" defTabSz="9143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2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4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4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5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96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6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0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11" Type="http://schemas.openxmlformats.org/officeDocument/2006/relationships/image" Target="../media/image8.jpeg"/><Relationship Id="rId5" Type="http://schemas.openxmlformats.org/officeDocument/2006/relationships/image" Target="../media/image3.JP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jpe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cpays-solesmois.fr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>
            <a:spLocks noChangeAspect="1"/>
          </p:cNvSpPr>
          <p:nvPr/>
        </p:nvSpPr>
        <p:spPr>
          <a:xfrm>
            <a:off x="1" y="-7814"/>
            <a:ext cx="5097015" cy="7017306"/>
          </a:xfrm>
          <a:prstGeom prst="rect">
            <a:avLst/>
          </a:prstGeom>
          <a:solidFill>
            <a:schemeClr val="accent6"/>
          </a:solidFill>
          <a:effectLst/>
        </p:spPr>
        <p:txBody>
          <a:bodyPr wrap="square" lIns="91434" tIns="45717" rIns="91434" bIns="45717" rtlCol="0">
            <a:spAutoFit/>
          </a:bodyPr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sz="1600" dirty="0"/>
          </a:p>
        </p:txBody>
      </p:sp>
      <p:sp>
        <p:nvSpPr>
          <p:cNvPr id="11" name="ZoneTexte 10"/>
          <p:cNvSpPr txBox="1"/>
          <p:nvPr/>
        </p:nvSpPr>
        <p:spPr>
          <a:xfrm>
            <a:off x="5097016" y="0"/>
            <a:ext cx="4932072" cy="215443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4" tIns="45717" rIns="91434" bIns="45717" rtlCol="0">
            <a:spAutoFit/>
          </a:bodyPr>
          <a:lstStyle/>
          <a:p>
            <a:r>
              <a:rPr lang="fr-FR" sz="2000" dirty="0">
                <a:latin typeface="Comic Sans MS" pitchFamily="66" charset="0"/>
              </a:rPr>
              <a:t>		</a:t>
            </a:r>
            <a:endParaRPr lang="fr-FR" sz="2400" dirty="0">
              <a:latin typeface="Comic Sans MS" pitchFamily="66" charset="0"/>
            </a:endParaRPr>
          </a:p>
          <a:p>
            <a:pPr algn="ctr"/>
            <a:endParaRPr lang="fr-FR" sz="1600" dirty="0">
              <a:latin typeface="Comic Sans MS" pitchFamily="66" charset="0"/>
            </a:endParaRPr>
          </a:p>
          <a:p>
            <a:pPr algn="ctr"/>
            <a:endParaRPr lang="fr-FR" sz="1600" dirty="0">
              <a:latin typeface="Comic Sans MS" pitchFamily="66" charset="0"/>
            </a:endParaRPr>
          </a:p>
          <a:p>
            <a:pPr algn="ctr"/>
            <a:endParaRPr lang="fr-FR" sz="1600" dirty="0">
              <a:latin typeface="Comic Sans MS" pitchFamily="66" charset="0"/>
            </a:endParaRPr>
          </a:p>
          <a:p>
            <a:pPr algn="ctr"/>
            <a:endParaRPr lang="fr-FR" sz="1600" dirty="0">
              <a:latin typeface="Comic Sans MS" pitchFamily="66" charset="0"/>
            </a:endParaRPr>
          </a:p>
          <a:p>
            <a:pPr algn="ctr"/>
            <a:endParaRPr lang="fr-FR" sz="800" dirty="0">
              <a:latin typeface="Comic Sans MS" pitchFamily="66" charset="0"/>
            </a:endParaRPr>
          </a:p>
          <a:p>
            <a:pPr algn="ctr"/>
            <a:endParaRPr lang="fr-FR" sz="1400" dirty="0">
              <a:latin typeface="Comic Sans MS" pitchFamily="66" charset="0"/>
            </a:endParaRPr>
          </a:p>
          <a:p>
            <a:pPr algn="ctr"/>
            <a:endParaRPr lang="fr-FR" sz="1400" dirty="0">
              <a:latin typeface="Comic Sans MS" pitchFamily="66" charset="0"/>
            </a:endParaRPr>
          </a:p>
          <a:p>
            <a:pPr algn="ctr"/>
            <a:endParaRPr lang="fr-FR" sz="1400" dirty="0">
              <a:latin typeface="Comic Sans MS" pitchFamily="66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887088" y="2243627"/>
            <a:ext cx="2142000" cy="473975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34" tIns="45717" rIns="91434" bIns="45717" rtlCol="0">
            <a:spAutoFit/>
          </a:bodyPr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sz="3200" dirty="0"/>
          </a:p>
        </p:txBody>
      </p:sp>
      <p:pic>
        <p:nvPicPr>
          <p:cNvPr id="1073" name="Picture 49" descr="C:\Users\utilisateur8\AppData\Local\Microsoft\Windows\Temporary Internet Files\Content.IE5\NYHFAXOX\MP90040009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3952" y="5915142"/>
            <a:ext cx="1007850" cy="6716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1075" name="Picture 51" descr="C:\Users\utilisateur8\AppData\Local\Microsoft\Windows\Temporary Internet Files\Content.IE5\MVUG539F\MP900439441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5872" y="2063016"/>
            <a:ext cx="1032757" cy="6894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992" y="1899244"/>
            <a:ext cx="3901588" cy="501994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4990489" y="1873695"/>
            <a:ext cx="3847701" cy="441658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34" tIns="45717" rIns="91434" bIns="45717" rtlCol="0">
            <a:spAutoFit/>
          </a:bodyPr>
          <a:lstStyle/>
          <a:p>
            <a:r>
              <a:rPr lang="fr-FR" sz="1400" dirty="0"/>
              <a:t> </a:t>
            </a:r>
            <a:r>
              <a:rPr lang="fr-FR" sz="1400" dirty="0" smtClean="0"/>
              <a:t>  </a:t>
            </a:r>
            <a:r>
              <a:rPr lang="fr-FR" sz="1400" u="sng" dirty="0" smtClean="0"/>
              <a:t>De 3 à 15 ans  des activités pour tous !</a:t>
            </a:r>
          </a:p>
          <a:p>
            <a:r>
              <a:rPr lang="fr-FR" sz="1600" dirty="0"/>
              <a:t>	</a:t>
            </a:r>
            <a:r>
              <a:rPr lang="fr-FR" sz="1600" dirty="0" smtClean="0"/>
              <a:t>	</a:t>
            </a:r>
            <a:endParaRPr lang="fr-FR" sz="1400" b="1" u="sng" dirty="0" smtClean="0"/>
          </a:p>
          <a:p>
            <a:endParaRPr lang="fr-FR" sz="1600" b="1" u="sng" dirty="0"/>
          </a:p>
          <a:p>
            <a:endParaRPr lang="fr-FR" sz="1600" b="1" u="sng" dirty="0" smtClean="0"/>
          </a:p>
          <a:p>
            <a:endParaRPr lang="fr-FR" sz="1600" b="1" u="sng" dirty="0"/>
          </a:p>
          <a:p>
            <a:endParaRPr lang="fr-FR" sz="1600" b="1" u="sng" dirty="0" smtClean="0"/>
          </a:p>
          <a:p>
            <a:endParaRPr lang="fr-FR" sz="1100" u="sng" dirty="0" smtClean="0"/>
          </a:p>
          <a:p>
            <a:r>
              <a:rPr lang="fr-FR" sz="1100" u="sng" dirty="0" smtClean="0"/>
              <a:t>ALSH de Noël </a:t>
            </a:r>
            <a:r>
              <a:rPr lang="fr-FR" sz="1100" dirty="0" smtClean="0"/>
              <a:t>: Salle François Mitterrand de St Python (près de la Mairie), ouvert du lundi au vendredi de 14h à 17h.</a:t>
            </a:r>
          </a:p>
          <a:p>
            <a:r>
              <a:rPr lang="fr-FR" sz="1100" b="1" dirty="0" smtClean="0">
                <a:solidFill>
                  <a:schemeClr val="tx1"/>
                </a:solidFill>
              </a:rPr>
              <a:t>Faute d’effectifs suffisants, l’activité pourrait être supprimée.</a:t>
            </a:r>
          </a:p>
          <a:p>
            <a:endParaRPr lang="fr-FR" sz="800" dirty="0"/>
          </a:p>
          <a:p>
            <a:r>
              <a:rPr lang="fr-FR" sz="1100" dirty="0"/>
              <a:t>Un choix d’activités très varié alliant les pratiques sportives, artistiques, d’expressions corporelles ou de détente est proposé  aux enfants.</a:t>
            </a:r>
          </a:p>
          <a:p>
            <a:r>
              <a:rPr lang="fr-FR" sz="1100" dirty="0" smtClean="0"/>
              <a:t>Les </a:t>
            </a:r>
            <a:r>
              <a:rPr lang="fr-FR" sz="1100" dirty="0"/>
              <a:t>activités sont encadrées par des animateurs diplômés  </a:t>
            </a:r>
            <a:r>
              <a:rPr lang="fr-FR" sz="1100" dirty="0" smtClean="0"/>
              <a:t>du BAFA</a:t>
            </a:r>
            <a:r>
              <a:rPr lang="fr-FR" sz="1100" dirty="0"/>
              <a:t>.</a:t>
            </a:r>
            <a:r>
              <a:rPr lang="fr-FR" sz="1100" b="1" dirty="0"/>
              <a:t>   </a:t>
            </a:r>
          </a:p>
          <a:p>
            <a:endParaRPr lang="fr-FR" sz="800" dirty="0" smtClean="0"/>
          </a:p>
          <a:p>
            <a:r>
              <a:rPr lang="fr-FR" sz="800" b="1" dirty="0" smtClean="0">
                <a:solidFill>
                  <a:schemeClr val="tx1"/>
                </a:solidFill>
                <a:ea typeface="Lucida Sans Unicode" pitchFamily="34" charset="0"/>
                <a:cs typeface="Times New Roman" pitchFamily="18" charset="0"/>
              </a:rPr>
              <a:t>Communauté </a:t>
            </a:r>
            <a:r>
              <a:rPr lang="fr-FR" sz="800" b="1" dirty="0">
                <a:solidFill>
                  <a:schemeClr val="tx1"/>
                </a:solidFill>
                <a:ea typeface="Lucida Sans Unicode" pitchFamily="34" charset="0"/>
                <a:cs typeface="Times New Roman" pitchFamily="18" charset="0"/>
              </a:rPr>
              <a:t>de Communes du Pays Solesmois</a:t>
            </a:r>
            <a:endParaRPr lang="fr-FR" sz="800" dirty="0">
              <a:latin typeface="Comic Sans MS" pitchFamily="66" charset="0"/>
            </a:endParaRPr>
          </a:p>
          <a:p>
            <a:r>
              <a:rPr lang="fr-FR" sz="800" dirty="0">
                <a:latin typeface="Comic Sans MS" pitchFamily="66" charset="0"/>
              </a:rPr>
              <a:t>Tél : 03 27 70 74 30</a:t>
            </a:r>
          </a:p>
          <a:p>
            <a:r>
              <a:rPr lang="fr-FR" sz="800" dirty="0">
                <a:latin typeface="Comic Sans MS" pitchFamily="66" charset="0"/>
              </a:rPr>
              <a:t>contact@ccpays-solesmois.fr</a:t>
            </a:r>
          </a:p>
          <a:p>
            <a:r>
              <a:rPr lang="fr-FR" sz="800" dirty="0">
                <a:latin typeface="Comic Sans MS" pitchFamily="66" charset="0"/>
              </a:rPr>
              <a:t>9 bis rue Jules Guesde</a:t>
            </a:r>
          </a:p>
          <a:p>
            <a:r>
              <a:rPr lang="fr-FR" sz="800" dirty="0">
                <a:latin typeface="Comic Sans MS" pitchFamily="66" charset="0"/>
              </a:rPr>
              <a:t>59730 </a:t>
            </a:r>
            <a:r>
              <a:rPr lang="fr-FR" sz="800" dirty="0" smtClean="0">
                <a:latin typeface="Comic Sans MS" pitchFamily="66" charset="0"/>
              </a:rPr>
              <a:t>Solesmes</a:t>
            </a:r>
          </a:p>
          <a:p>
            <a:endParaRPr lang="fr-FR" sz="800" dirty="0">
              <a:latin typeface="Comic Sans MS" pitchFamily="66" charset="0"/>
            </a:endParaRPr>
          </a:p>
          <a:p>
            <a:endParaRPr lang="fr-FR" sz="800" dirty="0" smtClean="0">
              <a:latin typeface="Comic Sans MS" pitchFamily="66" charset="0"/>
            </a:endParaRPr>
          </a:p>
          <a:p>
            <a:endParaRPr lang="fr-FR" sz="800" dirty="0">
              <a:latin typeface="Comic Sans MS" pitchFamily="66" charset="0"/>
            </a:endParaRPr>
          </a:p>
          <a:p>
            <a:endParaRPr lang="fr-FR" sz="800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5"/>
          <a:stretch/>
        </p:blipFill>
        <p:spPr>
          <a:xfrm>
            <a:off x="5624739" y="-27384"/>
            <a:ext cx="4284000" cy="1770763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080" b="99532" l="1948" r="95089">
                        <a14:foregroundMark x1="27350" y1="35074" x2="27350" y2="35074"/>
                        <a14:foregroundMark x1="21253" y1="39906" x2="21253" y2="39906"/>
                        <a14:foregroundMark x1="26503" y1="40998" x2="26503" y2="40998"/>
                        <a14:foregroundMark x1="34970" y1="35776" x2="34970" y2="35776"/>
                        <a14:foregroundMark x1="35817" y1="40296" x2="35817" y2="40296"/>
                        <a14:foregroundMark x1="37765" y1="43258" x2="37765" y2="43258"/>
                        <a14:foregroundMark x1="49111" y1="37646" x2="49111" y2="37646"/>
                        <a14:foregroundMark x1="49534" y1="32814" x2="49534" y2="32814"/>
                        <a14:foregroundMark x1="58340" y1="28761" x2="58340" y2="28761"/>
                        <a14:foregroundMark x1="39797" y1="26500" x2="39797" y2="26500"/>
                        <a14:foregroundMark x1="49873" y1="9431" x2="49873" y2="9431"/>
                        <a14:backgroundMark x1="85351" y1="61419" x2="85351" y2="61419"/>
                        <a14:backgroundMark x1="84589" y1="61808" x2="84589" y2="618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992" y="424297"/>
            <a:ext cx="1440160" cy="1564543"/>
          </a:xfrm>
          <a:prstGeom prst="rect">
            <a:avLst/>
          </a:prstGeom>
        </p:spPr>
      </p:pic>
      <p:pic>
        <p:nvPicPr>
          <p:cNvPr id="1035" name="Picture 11" descr="C:\Users\utilisateur8\AppData\Local\Microsoft\Windows\Temporary Internet Files\Content.IE5\6O9BXTHE\MP900438523[1]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818" y="3878490"/>
            <a:ext cx="981585" cy="7350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1045" name="Picture 21" descr="C:\Users\utilisateur8\AppData\Local\Microsoft\Windows\Temporary Internet Files\Content.IE5\R3TFAO12\MP900407454[1]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1019" y="2924944"/>
            <a:ext cx="1043481" cy="695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3818" y="4941167"/>
            <a:ext cx="932181" cy="736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Rectangle 22"/>
          <p:cNvSpPr/>
          <p:nvPr/>
        </p:nvSpPr>
        <p:spPr>
          <a:xfrm>
            <a:off x="359524" y="915516"/>
            <a:ext cx="4161663" cy="517064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u="sng" dirty="0" smtClean="0">
                <a:solidFill>
                  <a:schemeClr val="tx1"/>
                </a:solidFill>
                <a:ea typeface="Lucida Sans Unicode" pitchFamily="34" charset="0"/>
                <a:cs typeface="Times New Roman" pitchFamily="18" charset="0"/>
              </a:rPr>
              <a:t>Pièces </a:t>
            </a:r>
            <a:r>
              <a:rPr lang="fr-FR" sz="1400" b="1" u="sng" dirty="0">
                <a:solidFill>
                  <a:schemeClr val="tx1"/>
                </a:solidFill>
                <a:ea typeface="Lucida Sans Unicode" pitchFamily="34" charset="0"/>
                <a:cs typeface="Times New Roman" pitchFamily="18" charset="0"/>
              </a:rPr>
              <a:t>à fournir</a:t>
            </a:r>
            <a:endParaRPr lang="fr-FR" sz="1400" dirty="0">
              <a:solidFill>
                <a:schemeClr val="tx1"/>
              </a:solidFill>
              <a:cs typeface="Arial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dirty="0">
                <a:solidFill>
                  <a:schemeClr val="tx1"/>
                </a:solidFill>
                <a:ea typeface="Lucida Sans Unicode" pitchFamily="34" charset="0"/>
                <a:cs typeface="Times New Roman" pitchFamily="18" charset="0"/>
              </a:rPr>
              <a:t>Pour l’inscription  il est </a:t>
            </a:r>
            <a:r>
              <a:rPr lang="fr-FR" sz="1400" b="1" dirty="0">
                <a:solidFill>
                  <a:schemeClr val="tx1"/>
                </a:solidFill>
                <a:ea typeface="Lucida Sans Unicode" pitchFamily="34" charset="0"/>
                <a:cs typeface="Times New Roman" pitchFamily="18" charset="0"/>
              </a:rPr>
              <a:t>indispensable</a:t>
            </a:r>
            <a:r>
              <a:rPr lang="fr-FR" sz="1400" dirty="0">
                <a:solidFill>
                  <a:schemeClr val="tx1"/>
                </a:solidFill>
                <a:ea typeface="Lucida Sans Unicode" pitchFamily="34" charset="0"/>
                <a:cs typeface="Times New Roman" pitchFamily="18" charset="0"/>
              </a:rPr>
              <a:t> de nous fournir les pièces suivantes :</a:t>
            </a:r>
            <a:endParaRPr lang="fr-FR" sz="1400" dirty="0">
              <a:solidFill>
                <a:schemeClr val="tx1"/>
              </a:solidFill>
              <a:cs typeface="Arial" pitchFamily="34" charset="0"/>
            </a:endParaRPr>
          </a:p>
          <a:p>
            <a:pPr marL="171450" lvl="0" indent="-1714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  <a:ea typeface="Lucida Sans Unicode" pitchFamily="34" charset="0"/>
                <a:cs typeface="Times New Roman" pitchFamily="18" charset="0"/>
              </a:rPr>
              <a:t>Votre numéro d’allocataire de la </a:t>
            </a:r>
            <a:r>
              <a:rPr lang="fr-FR" sz="1400" dirty="0" smtClean="0">
                <a:solidFill>
                  <a:schemeClr val="tx1"/>
                </a:solidFill>
                <a:ea typeface="Lucida Sans Unicode" pitchFamily="34" charset="0"/>
                <a:cs typeface="Times New Roman" pitchFamily="18" charset="0"/>
              </a:rPr>
              <a:t>CAF</a:t>
            </a:r>
            <a:endParaRPr lang="fr-FR" sz="1400" dirty="0">
              <a:solidFill>
                <a:schemeClr val="tx1"/>
              </a:solidFill>
              <a:ea typeface="Lucida Sans Unicode" pitchFamily="34" charset="0"/>
              <a:cs typeface="Times New Roman" pitchFamily="18" charset="0"/>
            </a:endParaRPr>
          </a:p>
          <a:p>
            <a:pPr marL="171450" lvl="0" indent="-1714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  <a:ea typeface="Lucida Sans Unicode" pitchFamily="34" charset="0"/>
                <a:cs typeface="Times New Roman" pitchFamily="18" charset="0"/>
              </a:rPr>
              <a:t>Une copie de </a:t>
            </a:r>
            <a:r>
              <a:rPr lang="fr-FR" sz="1400" dirty="0" smtClean="0">
                <a:solidFill>
                  <a:schemeClr val="tx1"/>
                </a:solidFill>
                <a:ea typeface="Lucida Sans Unicode" pitchFamily="34" charset="0"/>
                <a:cs typeface="Times New Roman" pitchFamily="18" charset="0"/>
              </a:rPr>
              <a:t>votre dernière feuille </a:t>
            </a:r>
            <a:r>
              <a:rPr lang="fr-FR" sz="1400" dirty="0">
                <a:solidFill>
                  <a:schemeClr val="tx1"/>
                </a:solidFill>
                <a:ea typeface="Lucida Sans Unicode" pitchFamily="34" charset="0"/>
                <a:cs typeface="Times New Roman" pitchFamily="18" charset="0"/>
              </a:rPr>
              <a:t>d’imposition </a:t>
            </a:r>
            <a:r>
              <a:rPr lang="fr-FR" sz="1400" dirty="0" smtClean="0">
                <a:solidFill>
                  <a:schemeClr val="tx1"/>
                </a:solidFill>
                <a:ea typeface="Lucida Sans Unicode" pitchFamily="34" charset="0"/>
                <a:cs typeface="Times New Roman" pitchFamily="18" charset="0"/>
              </a:rPr>
              <a:t> (si </a:t>
            </a:r>
            <a:r>
              <a:rPr lang="fr-FR" sz="1400" dirty="0">
                <a:solidFill>
                  <a:schemeClr val="tx1"/>
                </a:solidFill>
                <a:ea typeface="Lucida Sans Unicode" pitchFamily="34" charset="0"/>
                <a:cs typeface="Times New Roman" pitchFamily="18" charset="0"/>
              </a:rPr>
              <a:t>vous ne bénéficiez pas des aides de la </a:t>
            </a:r>
            <a:r>
              <a:rPr lang="fr-FR" sz="1400" dirty="0" smtClean="0">
                <a:solidFill>
                  <a:schemeClr val="tx1"/>
                </a:solidFill>
                <a:ea typeface="Lucida Sans Unicode" pitchFamily="34" charset="0"/>
                <a:cs typeface="Times New Roman" pitchFamily="18" charset="0"/>
              </a:rPr>
              <a:t>CAF)</a:t>
            </a:r>
            <a:endParaRPr lang="fr-FR" sz="1400" dirty="0">
              <a:solidFill>
                <a:schemeClr val="tx1"/>
              </a:solidFill>
              <a:cs typeface="Arial" pitchFamily="34" charset="0"/>
            </a:endParaRPr>
          </a:p>
          <a:p>
            <a:pPr marL="171450" lvl="0" indent="-1714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  <a:ea typeface="Lucida Sans Unicode" pitchFamily="34" charset="0"/>
                <a:cs typeface="Times New Roman" pitchFamily="18" charset="0"/>
              </a:rPr>
              <a:t>Une attestation d’assurance responsabilité civile,</a:t>
            </a:r>
            <a:endParaRPr lang="fr-FR" sz="1400" dirty="0">
              <a:solidFill>
                <a:schemeClr val="tx1"/>
              </a:solidFill>
              <a:cs typeface="Arial" pitchFamily="34" charset="0"/>
            </a:endParaRPr>
          </a:p>
          <a:p>
            <a:pPr marL="171450" lvl="0" indent="-1714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  <a:ea typeface="Lucida Sans Unicode" pitchFamily="34" charset="0"/>
                <a:cs typeface="Times New Roman" pitchFamily="18" charset="0"/>
              </a:rPr>
              <a:t>La photocopie </a:t>
            </a:r>
            <a:r>
              <a:rPr lang="fr-FR" sz="1400" dirty="0" smtClean="0">
                <a:solidFill>
                  <a:schemeClr val="tx1"/>
                </a:solidFill>
                <a:ea typeface="Lucida Sans Unicode" pitchFamily="34" charset="0"/>
                <a:cs typeface="Times New Roman" pitchFamily="18" charset="0"/>
              </a:rPr>
              <a:t>des vaccins</a:t>
            </a:r>
            <a:endParaRPr lang="fr-FR" sz="1400" dirty="0">
              <a:solidFill>
                <a:schemeClr val="tx1"/>
              </a:solidFill>
              <a:ea typeface="Lucida Sans Unicode" pitchFamily="34" charset="0"/>
              <a:cs typeface="Times New Roman" pitchFamily="18" charset="0"/>
            </a:endParaRPr>
          </a:p>
          <a:p>
            <a:pPr marL="171450" lvl="0" indent="-1714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1400" dirty="0" smtClean="0">
                <a:solidFill>
                  <a:schemeClr val="tx1"/>
                </a:solidFill>
                <a:ea typeface="Lucida Sans Unicode" pitchFamily="34" charset="0"/>
                <a:cs typeface="Times New Roman" pitchFamily="18" charset="0"/>
              </a:rPr>
              <a:t>Paiement à l’inscription</a:t>
            </a:r>
          </a:p>
          <a:p>
            <a:pPr algn="ctr"/>
            <a:endParaRPr lang="fr-FR" sz="1400" dirty="0" smtClean="0"/>
          </a:p>
          <a:p>
            <a:pPr algn="ctr"/>
            <a:r>
              <a:rPr lang="fr-FR" sz="1400" dirty="0" smtClean="0"/>
              <a:t>Les </a:t>
            </a:r>
            <a:r>
              <a:rPr lang="fr-FR" sz="1400" dirty="0"/>
              <a:t>imprimés sont à retirer sur les lieux  </a:t>
            </a:r>
            <a:r>
              <a:rPr lang="fr-FR" sz="1400" dirty="0" smtClean="0"/>
              <a:t>d’inscriptions ou sur www.ccpays-solesmois.fr </a:t>
            </a:r>
            <a:endParaRPr lang="fr-FR" sz="1400" dirty="0"/>
          </a:p>
          <a:p>
            <a:pPr algn="ctr"/>
            <a:r>
              <a:rPr lang="fr-FR" sz="1400" b="1" u="sng" dirty="0"/>
              <a:t>Attention :</a:t>
            </a:r>
            <a:r>
              <a:rPr lang="fr-FR" sz="1400" b="1" dirty="0"/>
              <a:t> le nombre de places étant limité,</a:t>
            </a:r>
          </a:p>
          <a:p>
            <a:pPr algn="ctr"/>
            <a:r>
              <a:rPr lang="fr-FR" sz="1400" b="1" dirty="0"/>
              <a:t>n’attendez pas pour vous inscrire </a:t>
            </a:r>
            <a:r>
              <a:rPr lang="fr-FR" sz="1400" b="1" dirty="0" smtClean="0"/>
              <a:t>!</a:t>
            </a:r>
            <a:endParaRPr lang="fr-FR" sz="1400" b="1" dirty="0"/>
          </a:p>
          <a:p>
            <a:pPr algn="ctr"/>
            <a:r>
              <a:rPr lang="fr-FR" sz="1400" u="sng" dirty="0" smtClean="0"/>
              <a:t>Pour tout renseignement complémentaire :</a:t>
            </a:r>
          </a:p>
          <a:p>
            <a:pPr algn="ctr"/>
            <a:r>
              <a:rPr lang="fr-FR" sz="1400" dirty="0" smtClean="0"/>
              <a:t>contacter le service à la personne </a:t>
            </a:r>
          </a:p>
          <a:p>
            <a:pPr algn="ctr"/>
            <a:r>
              <a:rPr lang="fr-FR" sz="1400" dirty="0" smtClean="0"/>
              <a:t>Communauté de Communes du Pays Solesmois</a:t>
            </a:r>
          </a:p>
          <a:p>
            <a:pPr algn="ctr"/>
            <a:r>
              <a:rPr lang="fr-FR" sz="1400" b="1" dirty="0" smtClean="0"/>
              <a:t>Tél : 03 27 70 74 30</a:t>
            </a:r>
            <a:endParaRPr lang="fr-FR" sz="1400" b="1" dirty="0"/>
          </a:p>
          <a:p>
            <a:pPr algn="ctr"/>
            <a:r>
              <a:rPr lang="fr-FR" sz="1400" dirty="0" smtClean="0"/>
              <a:t>Cette brochure a été réalisée par la CCPS, avec le </a:t>
            </a:r>
            <a:r>
              <a:rPr lang="fr-FR" sz="1600" dirty="0" smtClean="0"/>
              <a:t>soutien de :</a:t>
            </a:r>
            <a:endParaRPr lang="fr-FR" sz="1600" b="1" dirty="0"/>
          </a:p>
          <a:p>
            <a:pPr algn="ctr"/>
            <a:endParaRPr lang="fr-FR" sz="1400" b="1" dirty="0" smtClean="0"/>
          </a:p>
          <a:p>
            <a:pPr algn="ctr"/>
            <a:endParaRPr lang="fr-FR" sz="1400" b="1" dirty="0"/>
          </a:p>
          <a:p>
            <a:pPr algn="ctr"/>
            <a:endParaRPr lang="fr-FR" sz="1400" b="1" dirty="0" smtClean="0"/>
          </a:p>
          <a:p>
            <a:pPr algn="ctr"/>
            <a:r>
              <a:rPr lang="fr-FR" sz="800" b="1" dirty="0" smtClean="0"/>
              <a:t>IPNS</a:t>
            </a:r>
            <a:endParaRPr kumimoji="0" lang="fr-FR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Lucida Sans Unicode" pitchFamily="34" charset="0"/>
              <a:cs typeface="Times New Roman" pitchFamily="18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18" y="5293846"/>
            <a:ext cx="423127" cy="55917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824" y="5281271"/>
            <a:ext cx="935941" cy="58432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23" y="5355970"/>
            <a:ext cx="1800201" cy="559172"/>
          </a:xfrm>
          <a:prstGeom prst="rect">
            <a:avLst/>
          </a:prstGeom>
        </p:spPr>
      </p:pic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008237"/>
              </p:ext>
            </p:extLst>
          </p:nvPr>
        </p:nvGraphicFramePr>
        <p:xfrm>
          <a:off x="5097016" y="2204864"/>
          <a:ext cx="3312368" cy="880619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1656184"/>
                <a:gridCol w="1656184"/>
              </a:tblGrid>
              <a:tr h="6878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effectLst/>
                        </a:rPr>
                        <a:t>ALSH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effectLst/>
                        </a:rPr>
                        <a:t>Petites Vacances</a:t>
                      </a:r>
                      <a:r>
                        <a:rPr lang="fr-FR" sz="1100" baseline="0" dirty="0" smtClean="0">
                          <a:effectLst/>
                        </a:rPr>
                        <a:t> 2017</a:t>
                      </a:r>
                      <a:endParaRPr lang="fr-FR" sz="11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effectLst/>
                        </a:rPr>
                        <a:t>Noël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aseline="0" dirty="0" smtClean="0">
                          <a:effectLst/>
                        </a:rPr>
                        <a:t>Du  26  au 29 décembre </a:t>
                      </a:r>
                      <a:endParaRPr lang="fr-FR" sz="1100" dirty="0" smtClean="0">
                        <a:effectLst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En demi- journée</a:t>
                      </a:r>
                      <a:endParaRPr lang="fr-FR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effectLst/>
                        </a:rPr>
                        <a:t>    X</a:t>
                      </a:r>
                      <a:endParaRPr lang="fr-FR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852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>
            <a:spLocks noChangeAspect="1"/>
          </p:cNvSpPr>
          <p:nvPr/>
        </p:nvSpPr>
        <p:spPr>
          <a:xfrm>
            <a:off x="0" y="-136488"/>
            <a:ext cx="5097015" cy="7017306"/>
          </a:xfrm>
          <a:prstGeom prst="rect">
            <a:avLst/>
          </a:prstGeom>
          <a:solidFill>
            <a:schemeClr val="accent6"/>
          </a:solidFill>
          <a:effectLst/>
        </p:spPr>
        <p:txBody>
          <a:bodyPr wrap="square" lIns="91434" tIns="45717" rIns="91434" bIns="45717" rtlCol="0">
            <a:spAutoFit/>
          </a:bodyPr>
          <a:lstStyle/>
          <a:p>
            <a:endParaRPr lang="fr-FR" dirty="0" smtClean="0">
              <a:solidFill>
                <a:schemeClr val="bg2"/>
              </a:solidFill>
            </a:endParaRPr>
          </a:p>
          <a:p>
            <a:endParaRPr lang="fr-FR" dirty="0" smtClean="0">
              <a:solidFill>
                <a:schemeClr val="bg2"/>
              </a:solidFill>
            </a:endParaRPr>
          </a:p>
          <a:p>
            <a:endParaRPr lang="fr-FR" dirty="0" smtClean="0">
              <a:solidFill>
                <a:schemeClr val="bg2"/>
              </a:solidFill>
            </a:endParaRPr>
          </a:p>
          <a:p>
            <a:endParaRPr lang="fr-FR" dirty="0" smtClean="0">
              <a:solidFill>
                <a:schemeClr val="bg2"/>
              </a:solidFill>
            </a:endParaRPr>
          </a:p>
          <a:p>
            <a:endParaRPr lang="fr-FR" dirty="0" smtClean="0">
              <a:solidFill>
                <a:schemeClr val="bg2"/>
              </a:solidFill>
            </a:endParaRPr>
          </a:p>
          <a:p>
            <a:endParaRPr lang="fr-FR" dirty="0" smtClean="0">
              <a:solidFill>
                <a:schemeClr val="bg2"/>
              </a:solidFill>
            </a:endParaRPr>
          </a:p>
          <a:p>
            <a:endParaRPr lang="fr-FR" dirty="0" smtClean="0">
              <a:solidFill>
                <a:schemeClr val="bg2"/>
              </a:solidFill>
            </a:endParaRPr>
          </a:p>
          <a:p>
            <a:endParaRPr lang="fr-FR" dirty="0" smtClean="0">
              <a:solidFill>
                <a:schemeClr val="bg2"/>
              </a:solidFill>
            </a:endParaRPr>
          </a:p>
          <a:p>
            <a:endParaRPr lang="fr-FR" dirty="0" smtClean="0">
              <a:solidFill>
                <a:schemeClr val="bg2"/>
              </a:solidFill>
            </a:endParaRPr>
          </a:p>
          <a:p>
            <a:endParaRPr lang="fr-FR" dirty="0" smtClean="0">
              <a:solidFill>
                <a:schemeClr val="bg2"/>
              </a:solidFill>
            </a:endParaRPr>
          </a:p>
          <a:p>
            <a:endParaRPr lang="fr-FR" dirty="0" smtClean="0">
              <a:solidFill>
                <a:schemeClr val="bg2"/>
              </a:solidFill>
            </a:endParaRPr>
          </a:p>
          <a:p>
            <a:endParaRPr lang="fr-FR" dirty="0" smtClean="0">
              <a:solidFill>
                <a:schemeClr val="bg2"/>
              </a:solidFill>
            </a:endParaRPr>
          </a:p>
          <a:p>
            <a:endParaRPr lang="fr-FR" dirty="0" smtClean="0">
              <a:solidFill>
                <a:schemeClr val="bg2"/>
              </a:solidFill>
            </a:endParaRPr>
          </a:p>
          <a:p>
            <a:endParaRPr lang="fr-FR" dirty="0" smtClean="0">
              <a:solidFill>
                <a:schemeClr val="bg2"/>
              </a:solidFill>
            </a:endParaRPr>
          </a:p>
          <a:p>
            <a:endParaRPr lang="fr-FR" dirty="0" smtClean="0">
              <a:solidFill>
                <a:schemeClr val="bg2"/>
              </a:solidFill>
            </a:endParaRPr>
          </a:p>
          <a:p>
            <a:endParaRPr lang="fr-FR" dirty="0" smtClean="0">
              <a:solidFill>
                <a:schemeClr val="bg2"/>
              </a:solidFill>
            </a:endParaRPr>
          </a:p>
          <a:p>
            <a:endParaRPr lang="fr-FR" dirty="0" smtClean="0">
              <a:solidFill>
                <a:schemeClr val="bg2"/>
              </a:solidFill>
            </a:endParaRPr>
          </a:p>
          <a:p>
            <a:endParaRPr lang="fr-FR" dirty="0" smtClean="0">
              <a:solidFill>
                <a:schemeClr val="bg2"/>
              </a:solidFill>
            </a:endParaRPr>
          </a:p>
          <a:p>
            <a:endParaRPr lang="fr-FR" dirty="0" smtClean="0">
              <a:solidFill>
                <a:schemeClr val="bg2"/>
              </a:solidFill>
            </a:endParaRPr>
          </a:p>
          <a:p>
            <a:endParaRPr lang="fr-FR" dirty="0" smtClean="0">
              <a:solidFill>
                <a:schemeClr val="bg2"/>
              </a:solidFill>
            </a:endParaRPr>
          </a:p>
          <a:p>
            <a:endParaRPr lang="fr-FR" dirty="0" smtClean="0">
              <a:solidFill>
                <a:schemeClr val="bg2"/>
              </a:solidFill>
            </a:endParaRPr>
          </a:p>
          <a:p>
            <a:endParaRPr lang="fr-FR" dirty="0" smtClean="0">
              <a:solidFill>
                <a:schemeClr val="bg2"/>
              </a:solidFill>
            </a:endParaRPr>
          </a:p>
          <a:p>
            <a:endParaRPr lang="fr-FR" dirty="0" smtClean="0">
              <a:solidFill>
                <a:schemeClr val="bg2"/>
              </a:solidFill>
            </a:endParaRPr>
          </a:p>
          <a:p>
            <a:endParaRPr lang="fr-FR" dirty="0" smtClean="0">
              <a:solidFill>
                <a:schemeClr val="bg2"/>
              </a:solidFill>
            </a:endParaRPr>
          </a:p>
          <a:p>
            <a:endParaRPr lang="fr-FR" sz="1600" dirty="0">
              <a:solidFill>
                <a:schemeClr val="bg2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097015" y="-136488"/>
            <a:ext cx="4906391" cy="246220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4" tIns="45717" rIns="91434" bIns="45717" rtlCol="0">
            <a:spAutoFit/>
          </a:bodyPr>
          <a:lstStyle/>
          <a:p>
            <a:pPr lvl="0"/>
            <a:r>
              <a:rPr lang="fr-FR" sz="2000" dirty="0" smtClean="0">
                <a:latin typeface="Comic Sans MS" pitchFamily="66" charset="0"/>
              </a:rPr>
              <a:t>	</a:t>
            </a:r>
          </a:p>
          <a:p>
            <a:pPr lvl="0"/>
            <a:r>
              <a:rPr lang="fr-FR" sz="2000" dirty="0" smtClean="0">
                <a:latin typeface="Comic Sans MS" pitchFamily="66" charset="0"/>
              </a:rPr>
              <a:t>	</a:t>
            </a:r>
            <a:endParaRPr lang="fr-FR" sz="2400" dirty="0" smtClean="0">
              <a:latin typeface="Comic Sans MS" pitchFamily="66" charset="0"/>
            </a:endParaRPr>
          </a:p>
          <a:p>
            <a:pPr algn="ctr"/>
            <a:endParaRPr lang="fr-FR" sz="1600" dirty="0" smtClean="0">
              <a:latin typeface="Comic Sans MS" pitchFamily="66" charset="0"/>
            </a:endParaRPr>
          </a:p>
          <a:p>
            <a:pPr algn="ctr"/>
            <a:endParaRPr lang="fr-FR" sz="1600" dirty="0" smtClean="0">
              <a:latin typeface="Comic Sans MS" pitchFamily="66" charset="0"/>
            </a:endParaRPr>
          </a:p>
          <a:p>
            <a:pPr algn="ctr"/>
            <a:endParaRPr lang="fr-FR" sz="1600" dirty="0" smtClean="0">
              <a:latin typeface="Comic Sans MS" pitchFamily="66" charset="0"/>
            </a:endParaRPr>
          </a:p>
          <a:p>
            <a:pPr algn="ctr"/>
            <a:endParaRPr lang="fr-FR" sz="1600" dirty="0" smtClean="0">
              <a:latin typeface="Comic Sans MS" pitchFamily="66" charset="0"/>
            </a:endParaRPr>
          </a:p>
          <a:p>
            <a:pPr algn="ctr"/>
            <a:endParaRPr lang="fr-FR" sz="800" dirty="0" smtClean="0">
              <a:latin typeface="Comic Sans MS" pitchFamily="66" charset="0"/>
            </a:endParaRPr>
          </a:p>
          <a:p>
            <a:pPr algn="ctr"/>
            <a:endParaRPr lang="fr-FR" sz="1400" dirty="0" smtClean="0">
              <a:latin typeface="Comic Sans MS" pitchFamily="66" charset="0"/>
            </a:endParaRPr>
          </a:p>
          <a:p>
            <a:pPr algn="ctr"/>
            <a:endParaRPr lang="fr-FR" sz="1400" dirty="0" smtClean="0">
              <a:latin typeface="Comic Sans MS" pitchFamily="66" charset="0"/>
            </a:endParaRPr>
          </a:p>
          <a:p>
            <a:pPr algn="ctr"/>
            <a:endParaRPr lang="fr-FR" sz="1400" dirty="0">
              <a:latin typeface="Comic Sans MS" pitchFamily="66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071334" y="2118240"/>
            <a:ext cx="4932072" cy="473975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34" tIns="45717" rIns="91434" bIns="45717" rtlCol="0">
            <a:spAutoFit/>
          </a:bodyPr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sz="3200" dirty="0"/>
          </a:p>
        </p:txBody>
      </p:sp>
      <p:graphicFrame>
        <p:nvGraphicFramePr>
          <p:cNvPr id="20" name="Espace réservé du contenu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3951380"/>
              </p:ext>
            </p:extLst>
          </p:nvPr>
        </p:nvGraphicFramePr>
        <p:xfrm>
          <a:off x="5290450" y="2118240"/>
          <a:ext cx="4525839" cy="2239395"/>
        </p:xfrm>
        <a:graphic>
          <a:graphicData uri="http://schemas.openxmlformats.org/drawingml/2006/table">
            <a:tbl>
              <a:tblPr firstRow="1" firstCol="1" bandRow="1">
                <a:tableStyleId>{69C7853C-536D-4A76-A0AE-DD22124D55A5}</a:tableStyleId>
              </a:tblPr>
              <a:tblGrid>
                <a:gridCol w="870198"/>
                <a:gridCol w="493826"/>
                <a:gridCol w="539821"/>
                <a:gridCol w="462705"/>
                <a:gridCol w="539821"/>
                <a:gridCol w="462705"/>
                <a:gridCol w="565027"/>
                <a:gridCol w="591736"/>
              </a:tblGrid>
              <a:tr h="131486">
                <a:tc gridSpan="8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kern="50" dirty="0" smtClean="0">
                          <a:solidFill>
                            <a:schemeClr val="tx1"/>
                          </a:solidFill>
                          <a:effectLst/>
                        </a:rPr>
                        <a:t>TARIFICATION</a:t>
                      </a:r>
                      <a:r>
                        <a:rPr lang="fr-FR" sz="1050" kern="50" baseline="0" dirty="0" smtClean="0">
                          <a:solidFill>
                            <a:schemeClr val="tx1"/>
                          </a:solidFill>
                          <a:effectLst/>
                        </a:rPr>
                        <a:t> 2016</a:t>
                      </a:r>
                      <a:endParaRPr lang="fr-FR" sz="1050" b="1" kern="5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b="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b="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b="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b="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b="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b="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b="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869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kern="50" dirty="0" smtClean="0">
                          <a:effectLst/>
                        </a:rPr>
                        <a:t>ALSH</a:t>
                      </a:r>
                      <a:r>
                        <a:rPr lang="fr-FR" sz="1050" kern="50" baseline="0" dirty="0" smtClean="0">
                          <a:effectLst/>
                        </a:rPr>
                        <a:t> </a:t>
                      </a:r>
                      <a:endParaRPr lang="fr-FR" sz="1050" b="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dirty="0" smtClean="0">
                          <a:effectLst/>
                        </a:rPr>
                        <a:t>T1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dirty="0" smtClean="0">
                          <a:effectLst/>
                        </a:rPr>
                        <a:t>QF  </a:t>
                      </a:r>
                      <a:endParaRPr lang="fr-FR" sz="1050" kern="5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dirty="0" smtClean="0">
                          <a:effectLst/>
                        </a:rPr>
                        <a:t>0  à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dirty="0" smtClean="0">
                          <a:effectLst/>
                        </a:rPr>
                        <a:t>369</a:t>
                      </a:r>
                      <a:endParaRPr lang="fr-FR" sz="1050" b="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dirty="0" smtClean="0">
                          <a:effectLst/>
                        </a:rPr>
                        <a:t>T2</a:t>
                      </a:r>
                      <a:endParaRPr lang="fr-FR" sz="1050" kern="5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dirty="0" smtClean="0">
                          <a:effectLst/>
                        </a:rPr>
                        <a:t>QF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dirty="0" smtClean="0">
                          <a:effectLst/>
                        </a:rPr>
                        <a:t>370 à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dirty="0" smtClean="0">
                          <a:effectLst/>
                        </a:rPr>
                        <a:t>499</a:t>
                      </a:r>
                      <a:endParaRPr lang="fr-FR" sz="1050" b="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dirty="0" smtClean="0">
                          <a:effectLst/>
                        </a:rPr>
                        <a:t>T3</a:t>
                      </a:r>
                      <a:endParaRPr lang="fr-FR" sz="1050" kern="5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dirty="0" smtClean="0">
                          <a:effectLst/>
                        </a:rPr>
                        <a:t>QF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dirty="0" smtClean="0">
                          <a:effectLst/>
                        </a:rPr>
                        <a:t>500 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b="0" kern="50" dirty="0" smtClean="0">
                          <a:effectLst/>
                          <a:latin typeface="+mn-lt"/>
                          <a:ea typeface="+mn-ea"/>
                        </a:rPr>
                        <a:t>700</a:t>
                      </a:r>
                      <a:endParaRPr lang="fr-FR" sz="1050" b="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dirty="0" smtClean="0">
                          <a:effectLst/>
                        </a:rPr>
                        <a:t>T4</a:t>
                      </a:r>
                      <a:endParaRPr lang="fr-FR" sz="1050" kern="5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dirty="0" smtClean="0">
                          <a:effectLst/>
                        </a:rPr>
                        <a:t>QF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baseline="0" dirty="0" smtClean="0">
                          <a:effectLst/>
                        </a:rPr>
                        <a:t>701 à 1000 </a:t>
                      </a:r>
                      <a:endParaRPr lang="fr-FR" sz="1050" b="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dirty="0" smtClean="0">
                          <a:effectLst/>
                        </a:rPr>
                        <a:t>T5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dirty="0" smtClean="0">
                          <a:effectLst/>
                        </a:rPr>
                        <a:t>QF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baseline="0" dirty="0" smtClean="0">
                          <a:effectLst/>
                        </a:rPr>
                        <a:t>1001 à 1300 </a:t>
                      </a:r>
                      <a:endParaRPr lang="fr-FR" sz="1050" kern="5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1050" b="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dirty="0" smtClean="0">
                          <a:effectLst/>
                        </a:rPr>
                        <a:t>T6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baseline="0" dirty="0" smtClean="0">
                          <a:effectLst/>
                        </a:rPr>
                        <a:t>QF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baseline="0" dirty="0" smtClean="0">
                          <a:effectLst/>
                        </a:rPr>
                        <a:t>1301 à 2000 </a:t>
                      </a:r>
                      <a:endParaRPr lang="fr-FR" sz="1050" b="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dirty="0" smtClean="0">
                          <a:effectLst/>
                        </a:rPr>
                        <a:t>T  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baseline="0" dirty="0" smtClean="0">
                          <a:effectLst/>
                        </a:rPr>
                        <a:t>QF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baseline="0" dirty="0" smtClean="0">
                          <a:effectLst/>
                        </a:rPr>
                        <a:t>sup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kern="50" baseline="0" dirty="0" smtClean="0">
                          <a:effectLst/>
                        </a:rPr>
                        <a:t>À 2001</a:t>
                      </a:r>
                      <a:endParaRPr lang="fr-FR" sz="1050" kern="5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1050" b="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/>
                </a:tc>
              </a:tr>
              <a:tr h="6391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kern="50" dirty="0" smtClean="0">
                          <a:effectLst/>
                          <a:latin typeface="Times New Roman"/>
                          <a:ea typeface="Lucida Sans Unicode"/>
                        </a:rPr>
                        <a:t>Tarifs à la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kern="50" dirty="0" smtClean="0">
                          <a:effectLst/>
                          <a:latin typeface="Times New Roman"/>
                          <a:ea typeface="Lucida Sans Unicode"/>
                        </a:rPr>
                        <a:t>semaine</a:t>
                      </a:r>
                      <a:endParaRPr lang="fr-FR" sz="10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3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kern="50" dirty="0" smtClean="0">
                          <a:effectLst/>
                          <a:latin typeface="+mn-lt"/>
                          <a:ea typeface="Lucida Sans Unicode"/>
                        </a:rPr>
                        <a:t> </a:t>
                      </a:r>
                    </a:p>
                    <a:p>
                      <a:pPr marL="0" marR="0" indent="0" algn="ctr" defTabSz="9143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kern="50" baseline="0" dirty="0" smtClean="0">
                          <a:effectLst/>
                          <a:latin typeface="+mn-lt"/>
                        </a:rPr>
                        <a:t>4 </a:t>
                      </a:r>
                      <a:r>
                        <a:rPr lang="fr-FR" sz="1050" kern="50" dirty="0" smtClean="0">
                          <a:effectLst/>
                          <a:latin typeface="+mn-lt"/>
                        </a:rPr>
                        <a:t>€</a:t>
                      </a:r>
                      <a:endParaRPr lang="fr-FR" sz="1050" b="0" kern="50" dirty="0" smtClean="0">
                        <a:effectLst/>
                        <a:latin typeface="+mn-lt"/>
                        <a:ea typeface="Lucida Sans Unicode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1050" b="0" kern="50" dirty="0">
                        <a:effectLst/>
                        <a:latin typeface="+mn-lt"/>
                        <a:ea typeface="Lucida Sans Unicode"/>
                      </a:endParaRPr>
                    </a:p>
                  </a:txBody>
                  <a:tcPr marL="45482" marR="45482" marT="0" marB="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3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b="0" kern="50" dirty="0" smtClean="0">
                        <a:effectLst/>
                        <a:latin typeface="+mn-lt"/>
                        <a:ea typeface="Lucida Sans Unicode"/>
                      </a:endParaRPr>
                    </a:p>
                    <a:p>
                      <a:pPr marL="0" marR="0" indent="0" algn="ctr" defTabSz="9143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kern="50" dirty="0" smtClean="0">
                          <a:effectLst/>
                          <a:latin typeface="+mn-lt"/>
                          <a:ea typeface="Lucida Sans Unicode"/>
                        </a:rPr>
                        <a:t>5 €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1050" b="0" kern="50" dirty="0">
                        <a:effectLst/>
                        <a:latin typeface="+mn-lt"/>
                        <a:ea typeface="Lucida Sans Unicode"/>
                      </a:endParaRPr>
                    </a:p>
                  </a:txBody>
                  <a:tcPr marL="45482" marR="45482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b="0" kern="50" dirty="0" smtClean="0">
                          <a:effectLst/>
                          <a:latin typeface="+mn-lt"/>
                          <a:ea typeface="Lucida Sans Unicode"/>
                        </a:rPr>
                        <a:t>12 €</a:t>
                      </a:r>
                      <a:endParaRPr lang="fr-FR" sz="1050" b="0" kern="50" dirty="0">
                        <a:effectLst/>
                        <a:latin typeface="+mn-lt"/>
                        <a:ea typeface="Lucida Sans Unicode"/>
                      </a:endParaRPr>
                    </a:p>
                  </a:txBody>
                  <a:tcPr marL="45482" marR="45482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b="0" kern="50" dirty="0" smtClean="0">
                          <a:effectLst/>
                          <a:latin typeface="+mn-lt"/>
                          <a:ea typeface="Lucida Sans Unicode"/>
                        </a:rPr>
                        <a:t>13 €</a:t>
                      </a:r>
                      <a:endParaRPr lang="fr-FR" sz="1050" b="0" kern="50" dirty="0">
                        <a:effectLst/>
                        <a:latin typeface="+mn-lt"/>
                        <a:ea typeface="Lucida Sans Unicode"/>
                      </a:endParaRPr>
                    </a:p>
                  </a:txBody>
                  <a:tcPr marL="45482" marR="45482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b="0" kern="50" dirty="0" smtClean="0">
                          <a:effectLst/>
                          <a:latin typeface="+mn-lt"/>
                          <a:ea typeface="Lucida Sans Unicode"/>
                        </a:rPr>
                        <a:t>15 €</a:t>
                      </a:r>
                      <a:endParaRPr lang="fr-FR" sz="1050" b="0" kern="50" dirty="0">
                        <a:effectLst/>
                        <a:latin typeface="+mn-lt"/>
                        <a:ea typeface="Lucida Sans Unicode"/>
                      </a:endParaRPr>
                    </a:p>
                  </a:txBody>
                  <a:tcPr marL="45482" marR="45482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b="0" kern="50" dirty="0" smtClean="0">
                          <a:effectLst/>
                          <a:latin typeface="+mn-lt"/>
                          <a:ea typeface="Lucida Sans Unicode"/>
                        </a:rPr>
                        <a:t>18 €</a:t>
                      </a:r>
                      <a:endParaRPr lang="fr-FR" sz="1050" b="0" kern="50" dirty="0">
                        <a:effectLst/>
                        <a:latin typeface="+mn-lt"/>
                        <a:ea typeface="Lucida Sans Unicode"/>
                      </a:endParaRPr>
                    </a:p>
                  </a:txBody>
                  <a:tcPr marL="45482" marR="45482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b="0" kern="50" dirty="0" smtClean="0">
                          <a:effectLst/>
                          <a:latin typeface="+mn-lt"/>
                          <a:ea typeface="Lucida Sans Unicode"/>
                        </a:rPr>
                        <a:t>20 €</a:t>
                      </a:r>
                      <a:endParaRPr lang="fr-FR" sz="1050" b="0" kern="50" dirty="0">
                        <a:effectLst/>
                        <a:latin typeface="+mn-lt"/>
                        <a:ea typeface="Lucida Sans Unicode"/>
                      </a:endParaRPr>
                    </a:p>
                  </a:txBody>
                  <a:tcPr marL="45482" marR="45482" marT="0" marB="0" anchor="ctr" anchorCtr="1"/>
                </a:tc>
              </a:tr>
              <a:tr h="321364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5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Le</a:t>
                      </a:r>
                      <a:r>
                        <a:rPr lang="fr-FR" sz="1050" dirty="0" smtClean="0"/>
                        <a:t> tarif CCPS concerne les enfants résidents, scolarisés dans les écoles </a:t>
                      </a:r>
                      <a:r>
                        <a:rPr lang="fr-FR" sz="1050" dirty="0" smtClean="0"/>
                        <a:t>maternelles et</a:t>
                      </a:r>
                      <a:r>
                        <a:rPr lang="fr-FR" sz="1050" baseline="0" dirty="0" smtClean="0"/>
                        <a:t> élémentaires</a:t>
                      </a:r>
                      <a:r>
                        <a:rPr lang="fr-FR" sz="1050" dirty="0" smtClean="0"/>
                        <a:t> </a:t>
                      </a:r>
                      <a:r>
                        <a:rPr lang="fr-FR" sz="1050" dirty="0" smtClean="0"/>
                        <a:t>ou ayant des grands-parents sur le territoire.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b="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5482" marR="45482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" name="ZoneTexte 23"/>
          <p:cNvSpPr txBox="1"/>
          <p:nvPr/>
        </p:nvSpPr>
        <p:spPr>
          <a:xfrm>
            <a:off x="357578" y="260649"/>
            <a:ext cx="4235382" cy="3323987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fr-FR" sz="1200" b="1" dirty="0" smtClean="0"/>
          </a:p>
          <a:p>
            <a:endParaRPr lang="fr-FR" sz="1400" b="1" u="sng" dirty="0" smtClean="0"/>
          </a:p>
          <a:p>
            <a:r>
              <a:rPr lang="fr-FR" sz="1400" b="1" u="sng" dirty="0" smtClean="0"/>
              <a:t>Vacances de Noël : </a:t>
            </a:r>
            <a:r>
              <a:rPr lang="fr-FR" sz="1400" b="1" dirty="0" smtClean="0">
                <a:solidFill>
                  <a:srgbClr val="009900"/>
                </a:solidFill>
              </a:rPr>
              <a:t>« Contes et légendes»</a:t>
            </a:r>
          </a:p>
          <a:p>
            <a:r>
              <a:rPr lang="fr-FR" sz="1000" dirty="0" smtClean="0">
                <a:solidFill>
                  <a:schemeClr val="tx1"/>
                </a:solidFill>
              </a:rPr>
              <a:t>Les petits découvriront les aventures de « Boucle d’or  et les 3 ours », les moyens seront transportés dans  </a:t>
            </a:r>
            <a:r>
              <a:rPr lang="fr-FR" sz="1000" smtClean="0">
                <a:solidFill>
                  <a:schemeClr val="tx1"/>
                </a:solidFill>
              </a:rPr>
              <a:t>l’histoire </a:t>
            </a:r>
            <a:r>
              <a:rPr lang="fr-FR" sz="1000" smtClean="0">
                <a:solidFill>
                  <a:schemeClr val="tx1"/>
                </a:solidFill>
              </a:rPr>
              <a:t> d’</a:t>
            </a:r>
            <a:r>
              <a:rPr lang="fr-FR" sz="1000" smtClean="0">
                <a:solidFill>
                  <a:schemeClr val="tx1"/>
                </a:solidFill>
              </a:rPr>
              <a:t> </a:t>
            </a:r>
            <a:r>
              <a:rPr lang="fr-FR" sz="1000" dirty="0" smtClean="0">
                <a:solidFill>
                  <a:schemeClr val="tx1"/>
                </a:solidFill>
              </a:rPr>
              <a:t>« </a:t>
            </a:r>
            <a:r>
              <a:rPr lang="fr-FR" sz="1000" dirty="0" smtClean="0">
                <a:solidFill>
                  <a:schemeClr val="tx1"/>
                </a:solidFill>
              </a:rPr>
              <a:t>Aladin </a:t>
            </a:r>
            <a:r>
              <a:rPr lang="fr-FR" sz="1000" dirty="0" smtClean="0">
                <a:solidFill>
                  <a:schemeClr val="tx1"/>
                </a:solidFill>
              </a:rPr>
              <a:t>et </a:t>
            </a:r>
            <a:r>
              <a:rPr lang="fr-FR" sz="1000" smtClean="0">
                <a:solidFill>
                  <a:schemeClr val="tx1"/>
                </a:solidFill>
              </a:rPr>
              <a:t>la </a:t>
            </a:r>
            <a:r>
              <a:rPr lang="fr-FR" sz="1000" smtClean="0">
                <a:solidFill>
                  <a:schemeClr val="tx1"/>
                </a:solidFill>
              </a:rPr>
              <a:t>lampe merveilleuse</a:t>
            </a:r>
            <a:r>
              <a:rPr lang="fr-FR" sz="1000" dirty="0" smtClean="0">
                <a:solidFill>
                  <a:schemeClr val="tx1"/>
                </a:solidFill>
              </a:rPr>
              <a:t> », et les plus grands imagineront  leur propre légende avec Pégase «  le cheval ailé »…</a:t>
            </a:r>
          </a:p>
          <a:p>
            <a:r>
              <a:rPr lang="fr-FR" sz="1000" dirty="0" smtClean="0">
                <a:solidFill>
                  <a:schemeClr val="tx1"/>
                </a:solidFill>
              </a:rPr>
              <a:t>Activités manuelles, jeux collectifs  et grand jeu permettront aux enfants de s’épanouir durant cette semaine.</a:t>
            </a:r>
          </a:p>
          <a:p>
            <a:endParaRPr lang="fr-FR" sz="1200" dirty="0" smtClean="0">
              <a:solidFill>
                <a:schemeClr val="tx1"/>
              </a:solidFill>
            </a:endParaRPr>
          </a:p>
          <a:p>
            <a:endParaRPr lang="fr-FR" sz="1200" dirty="0"/>
          </a:p>
          <a:p>
            <a:r>
              <a:rPr lang="fr-FR" sz="1200" b="1" u="sng" dirty="0" smtClean="0"/>
              <a:t>Sorties à Valenciennes:</a:t>
            </a:r>
          </a:p>
          <a:p>
            <a:endParaRPr lang="fr-FR" sz="1000" dirty="0" smtClean="0"/>
          </a:p>
          <a:p>
            <a:pPr marL="171450" indent="-171450">
              <a:buFontTx/>
              <a:buChar char="-"/>
            </a:pPr>
            <a:r>
              <a:rPr lang="fr-FR" sz="1000" dirty="0" smtClean="0">
                <a:solidFill>
                  <a:schemeClr val="tx1"/>
                </a:solidFill>
              </a:rPr>
              <a:t>Cinéma « Gaumont »  pour les petits et les</a:t>
            </a:r>
          </a:p>
          <a:p>
            <a:r>
              <a:rPr lang="fr-FR" sz="1000" dirty="0" smtClean="0">
                <a:solidFill>
                  <a:schemeClr val="tx1"/>
                </a:solidFill>
              </a:rPr>
              <a:t>Moyens.</a:t>
            </a:r>
          </a:p>
          <a:p>
            <a:r>
              <a:rPr lang="fr-FR" sz="1000" dirty="0">
                <a:solidFill>
                  <a:schemeClr val="tx1"/>
                </a:solidFill>
              </a:rPr>
              <a:t> </a:t>
            </a:r>
            <a:endParaRPr lang="fr-FR" sz="1000" dirty="0" smtClean="0">
              <a:solidFill>
                <a:schemeClr val="tx1"/>
              </a:solidFill>
            </a:endParaRPr>
          </a:p>
          <a:p>
            <a:r>
              <a:rPr lang="fr-FR" sz="1000" dirty="0" smtClean="0">
                <a:solidFill>
                  <a:schemeClr val="tx1"/>
                </a:solidFill>
              </a:rPr>
              <a:t>-     Patinoire  « </a:t>
            </a:r>
            <a:r>
              <a:rPr lang="fr-FR" sz="1000" dirty="0" err="1" smtClean="0">
                <a:solidFill>
                  <a:schemeClr val="tx1"/>
                </a:solidFill>
              </a:rPr>
              <a:t>Valigloo</a:t>
            </a:r>
            <a:r>
              <a:rPr lang="fr-FR" sz="1000" dirty="0" smtClean="0">
                <a:solidFill>
                  <a:schemeClr val="tx1"/>
                </a:solidFill>
              </a:rPr>
              <a:t> «  pour les plus grands</a:t>
            </a:r>
            <a:endParaRPr lang="fr-FR" sz="1000" dirty="0">
              <a:solidFill>
                <a:schemeClr val="tx1"/>
              </a:solidFill>
            </a:endParaRPr>
          </a:p>
          <a:p>
            <a:endParaRPr lang="fr-FR" sz="1200" b="1" dirty="0"/>
          </a:p>
          <a:p>
            <a:endParaRPr lang="fr-FR" sz="1200" b="1" dirty="0" smtClean="0"/>
          </a:p>
        </p:txBody>
      </p:sp>
      <p:sp>
        <p:nvSpPr>
          <p:cNvPr id="26" name="Rectangle 25"/>
          <p:cNvSpPr/>
          <p:nvPr/>
        </p:nvSpPr>
        <p:spPr>
          <a:xfrm>
            <a:off x="5258453" y="5387488"/>
            <a:ext cx="4557836" cy="1169551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000" b="1" u="sng" dirty="0" smtClean="0">
                <a:solidFill>
                  <a:schemeClr val="tx1"/>
                </a:solidFill>
              </a:rPr>
              <a:t>Inscriptions sur le portail famille </a:t>
            </a:r>
          </a:p>
          <a:p>
            <a:endParaRPr lang="fr-FR" sz="1000" b="1" dirty="0" smtClean="0">
              <a:solidFill>
                <a:schemeClr val="tx1"/>
              </a:solidFill>
            </a:endParaRPr>
          </a:p>
          <a:p>
            <a:r>
              <a:rPr lang="fr-FR" sz="1000" dirty="0" smtClean="0"/>
              <a:t>A partir de la page d’accueil du site internet de la Communauté de Communes </a:t>
            </a:r>
            <a:r>
              <a:rPr lang="fr-FR" sz="1000" dirty="0" smtClean="0">
                <a:solidFill>
                  <a:srgbClr val="FF0000"/>
                </a:solidFill>
                <a:hlinkClick r:id="rId3"/>
              </a:rPr>
              <a:t>www.ccpays-solesmois.fr</a:t>
            </a:r>
            <a:r>
              <a:rPr lang="fr-FR" sz="1000" dirty="0">
                <a:solidFill>
                  <a:schemeClr val="tx1"/>
                </a:solidFill>
              </a:rPr>
              <a:t> </a:t>
            </a:r>
            <a:r>
              <a:rPr lang="fr-FR" sz="1000" dirty="0" smtClean="0">
                <a:solidFill>
                  <a:schemeClr val="tx1"/>
                </a:solidFill>
              </a:rPr>
              <a:t>, il vous faut cliquer sur le bouton    </a:t>
            </a:r>
            <a:r>
              <a:rPr lang="fr-FR" sz="1000" b="1" dirty="0" smtClean="0">
                <a:solidFill>
                  <a:schemeClr val="tx1"/>
                </a:solidFill>
              </a:rPr>
              <a:t>« Portail Famille </a:t>
            </a:r>
            <a:r>
              <a:rPr lang="fr-FR" sz="1000" dirty="0" smtClean="0">
                <a:solidFill>
                  <a:schemeClr val="tx1"/>
                </a:solidFill>
              </a:rPr>
              <a:t>», situé en bas de la colonne de droite </a:t>
            </a:r>
            <a:r>
              <a:rPr lang="fr-FR" sz="1000" b="1" dirty="0" smtClean="0">
                <a:solidFill>
                  <a:schemeClr val="tx1"/>
                </a:solidFill>
              </a:rPr>
              <a:t>« les plus demandés » </a:t>
            </a:r>
            <a:r>
              <a:rPr lang="fr-FR" sz="1000" dirty="0" smtClean="0">
                <a:solidFill>
                  <a:schemeClr val="tx1"/>
                </a:solidFill>
              </a:rPr>
              <a:t>et suivre les instructions.</a:t>
            </a:r>
          </a:p>
          <a:p>
            <a:r>
              <a:rPr lang="fr-FR" sz="1000" dirty="0"/>
              <a:t>Toute l’équipe du pôle des services à la personne de la CCPS </a:t>
            </a:r>
            <a:r>
              <a:rPr lang="fr-FR" sz="1000" dirty="0" smtClean="0"/>
              <a:t>reste à votre disposition pour répondre à toutes vos questions.</a:t>
            </a:r>
            <a:r>
              <a:rPr lang="fr-FR" sz="1000" dirty="0"/>
              <a:t> </a:t>
            </a:r>
            <a:endParaRPr lang="fr-FR" sz="1000" dirty="0">
              <a:solidFill>
                <a:srgbClr val="FF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099793"/>
              </p:ext>
            </p:extLst>
          </p:nvPr>
        </p:nvGraphicFramePr>
        <p:xfrm>
          <a:off x="5313040" y="260649"/>
          <a:ext cx="4536504" cy="1583039"/>
        </p:xfrm>
        <a:graphic>
          <a:graphicData uri="http://schemas.openxmlformats.org/drawingml/2006/table">
            <a:tbl>
              <a:tblPr firstRow="1" firstCol="1" bandRow="1">
                <a:tableStyleId>{69C7853C-536D-4A76-A0AE-DD22124D55A5}</a:tableStyleId>
              </a:tblPr>
              <a:tblGrid>
                <a:gridCol w="3049126"/>
                <a:gridCol w="1487378"/>
              </a:tblGrid>
              <a:tr h="263904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50" dirty="0" smtClean="0">
                          <a:solidFill>
                            <a:schemeClr val="tx1"/>
                          </a:solidFill>
                          <a:effectLst/>
                        </a:rPr>
                        <a:t>PERMANENCES</a:t>
                      </a:r>
                      <a:r>
                        <a:rPr lang="fr-FR" sz="1100" kern="50" baseline="0" dirty="0" smtClean="0">
                          <a:solidFill>
                            <a:schemeClr val="tx1"/>
                          </a:solidFill>
                          <a:effectLst/>
                        </a:rPr>
                        <a:t> POUR LES INSCRIPTIONS</a:t>
                      </a:r>
                      <a:endParaRPr lang="fr-FR" sz="1100" b="1" kern="50" dirty="0">
                        <a:solidFill>
                          <a:schemeClr val="tx1"/>
                        </a:solidFill>
                        <a:effectLst/>
                        <a:latin typeface="+mn-lt"/>
                        <a:ea typeface="Lucida Sans Unicode"/>
                      </a:endParaRPr>
                    </a:p>
                  </a:txBody>
                  <a:tcPr marL="49765" marR="4976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100" b="0" kern="50" dirty="0">
                        <a:solidFill>
                          <a:schemeClr val="tx1"/>
                        </a:solidFill>
                        <a:effectLst/>
                        <a:latin typeface="+mj-lt"/>
                        <a:ea typeface="Lucida Sans Unicode"/>
                      </a:endParaRPr>
                    </a:p>
                  </a:txBody>
                  <a:tcPr marL="49765" marR="49765" marT="0" marB="0" anchor="ctr"/>
                </a:tc>
              </a:tr>
              <a:tr h="2639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50" dirty="0" smtClean="0">
                          <a:effectLst/>
                        </a:rPr>
                        <a:t>Les dates</a:t>
                      </a:r>
                      <a:endParaRPr lang="fr-FR" sz="1100" b="0" kern="50" dirty="0">
                        <a:solidFill>
                          <a:schemeClr val="tx1"/>
                        </a:solidFill>
                        <a:effectLst/>
                        <a:latin typeface="+mn-lt"/>
                        <a:ea typeface="Lucida Sans Unicode"/>
                      </a:endParaRPr>
                    </a:p>
                  </a:txBody>
                  <a:tcPr marL="49765" marR="4976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50" dirty="0" smtClean="0">
                          <a:effectLst/>
                        </a:rPr>
                        <a:t>Les Lieux </a:t>
                      </a:r>
                      <a:endParaRPr lang="fr-FR" sz="1100" b="0" kern="50" dirty="0">
                        <a:solidFill>
                          <a:schemeClr val="tx1"/>
                        </a:solidFill>
                        <a:effectLst/>
                        <a:latin typeface="+mn-lt"/>
                        <a:ea typeface="Lucida Sans Unicode"/>
                      </a:endParaRPr>
                    </a:p>
                  </a:txBody>
                  <a:tcPr marL="49765" marR="49765" marT="0" marB="0" anchor="ctr"/>
                </a:tc>
              </a:tr>
              <a:tr h="5523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0" kern="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Lucida Sans Unicode"/>
                        </a:rPr>
                        <a:t>Le</a:t>
                      </a:r>
                      <a:r>
                        <a:rPr lang="fr-FR" sz="1100" b="0" kern="5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Lucida Sans Unicode"/>
                        </a:rPr>
                        <a:t> mercredi  6  décembre</a:t>
                      </a:r>
                      <a:endParaRPr lang="fr-FR" sz="1100" b="0" kern="5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Lucida Sans Unicode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0" kern="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Lucida Sans Unicode"/>
                        </a:rPr>
                        <a:t>De 14h à 17h</a:t>
                      </a:r>
                      <a:endParaRPr lang="fr-FR" sz="1100" b="0" kern="50" dirty="0">
                        <a:solidFill>
                          <a:schemeClr val="tx1"/>
                        </a:solidFill>
                        <a:effectLst/>
                        <a:latin typeface="+mn-lt"/>
                        <a:ea typeface="Lucida Sans Unicode"/>
                      </a:endParaRPr>
                    </a:p>
                  </a:txBody>
                  <a:tcPr marL="49765" marR="4976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50" dirty="0" smtClean="0">
                          <a:effectLst/>
                        </a:rPr>
                        <a:t>Ecole mixte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50" dirty="0" smtClean="0">
                          <a:effectLst/>
                        </a:rPr>
                        <a:t>de Saint-Python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50" dirty="0" smtClean="0">
                          <a:effectLst/>
                        </a:rPr>
                        <a:t>salle de garderie</a:t>
                      </a:r>
                      <a:endParaRPr lang="fr-FR" sz="1100" b="0" kern="5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Lucida Sans Unicode"/>
                      </a:endParaRPr>
                    </a:p>
                  </a:txBody>
                  <a:tcPr marL="49765" marR="49765" marT="0" marB="0" anchor="ctr"/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0" kern="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Lucida Sans Unicode"/>
                        </a:rPr>
                        <a:t>Le samedi</a:t>
                      </a:r>
                      <a:r>
                        <a:rPr lang="fr-FR" sz="1100" b="0" kern="5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Lucida Sans Unicode"/>
                        </a:rPr>
                        <a:t> </a:t>
                      </a:r>
                      <a:r>
                        <a:rPr lang="fr-FR" sz="1100" b="0" kern="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Lucida Sans Unicode"/>
                        </a:rPr>
                        <a:t> 9</a:t>
                      </a:r>
                      <a:r>
                        <a:rPr lang="fr-FR" sz="1100" b="0" kern="5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Lucida Sans Unicode"/>
                        </a:rPr>
                        <a:t> </a:t>
                      </a:r>
                      <a:r>
                        <a:rPr lang="fr-FR" sz="1100" b="0" kern="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Lucida Sans Unicode"/>
                        </a:rPr>
                        <a:t> décembre</a:t>
                      </a:r>
                      <a:r>
                        <a:rPr lang="fr-FR" sz="1100" b="0" kern="5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Lucida Sans Unicode"/>
                        </a:rPr>
                        <a:t> de 9h à 12h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0" kern="5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Lucida Sans Unicode"/>
                        </a:rPr>
                        <a:t>Le mercredi  13  décembre de 14h à 17h</a:t>
                      </a:r>
                      <a:endParaRPr lang="fr-FR" sz="1100" b="0" kern="50" dirty="0">
                        <a:solidFill>
                          <a:schemeClr val="tx1"/>
                        </a:solidFill>
                        <a:effectLst/>
                        <a:latin typeface="+mn-lt"/>
                        <a:ea typeface="Lucida Sans Unicode"/>
                      </a:endParaRPr>
                    </a:p>
                  </a:txBody>
                  <a:tcPr marL="49765" marR="4976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0" kern="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Lucida Sans Unicode"/>
                        </a:rPr>
                        <a:t>Maison</a:t>
                      </a:r>
                      <a:r>
                        <a:rPr lang="fr-FR" sz="1100" b="0" kern="5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Lucida Sans Unicode"/>
                        </a:rPr>
                        <a:t> intercommunale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0" kern="5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Lucida Sans Unicode"/>
                        </a:rPr>
                        <a:t>9 bis rue Jules Guesde 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0" kern="5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Lucida Sans Unicode"/>
                        </a:rPr>
                        <a:t>Solesmes</a:t>
                      </a:r>
                      <a:endParaRPr lang="fr-FR" sz="1100" b="0" kern="5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Lucida Sans Unicode"/>
                      </a:endParaRPr>
                    </a:p>
                  </a:txBody>
                  <a:tcPr marL="49765" marR="49765" marT="0" marB="0" anchor="ctr"/>
                </a:tc>
              </a:tr>
            </a:tbl>
          </a:graphicData>
        </a:graphic>
      </p:graphicFrame>
      <p:pic>
        <p:nvPicPr>
          <p:cNvPr id="1026" name="Picture 2" descr="C:\Users\s.laine\AppData\Local\Microsoft\Windows\Temporary Internet Files\Content.IE5\GDUYBOS1\logo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96" y="5585054"/>
            <a:ext cx="1152128" cy="1095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26" y="3789040"/>
            <a:ext cx="3616058" cy="1499178"/>
          </a:xfrm>
          <a:prstGeom prst="rect">
            <a:avLst/>
          </a:prstGeom>
        </p:spPr>
      </p:pic>
      <p:pic>
        <p:nvPicPr>
          <p:cNvPr id="4" name="Picture 2" descr="C:\Users\s.laine\AppData\Local\Microsoft\Windows\Temporary Internet Files\Content.IE5\CGAOGTYM\lamp_png_by_doloresdevelde-d4ks7iw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776" y="5661248"/>
            <a:ext cx="1345332" cy="88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08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romenad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4147</TotalTime>
  <Words>227</Words>
  <Application>Microsoft Office PowerPoint</Application>
  <PresentationFormat>Format A4 (210 x 297 mm)</PresentationFormat>
  <Paragraphs>207</Paragraphs>
  <Slides>2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Sebastien</dc:creator>
  <cp:lastModifiedBy>Sabrina Laine</cp:lastModifiedBy>
  <cp:revision>346</cp:revision>
  <cp:lastPrinted>2017-11-15T14:30:17Z</cp:lastPrinted>
  <dcterms:created xsi:type="dcterms:W3CDTF">2012-03-12T12:24:51Z</dcterms:created>
  <dcterms:modified xsi:type="dcterms:W3CDTF">2017-11-15T14:45:15Z</dcterms:modified>
</cp:coreProperties>
</file>